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04" r:id="rId3"/>
    <p:sldId id="342" r:id="rId4"/>
    <p:sldId id="340" r:id="rId5"/>
    <p:sldId id="307" r:id="rId6"/>
    <p:sldId id="308" r:id="rId7"/>
    <p:sldId id="333" r:id="rId8"/>
    <p:sldId id="309" r:id="rId9"/>
    <p:sldId id="334" r:id="rId10"/>
    <p:sldId id="335" r:id="rId11"/>
    <p:sldId id="336" r:id="rId12"/>
    <p:sldId id="337" r:id="rId13"/>
    <p:sldId id="338" r:id="rId14"/>
    <p:sldId id="325" r:id="rId15"/>
    <p:sldId id="306" r:id="rId16"/>
    <p:sldId id="33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4"/>
    <p:restoredTop sz="94575"/>
  </p:normalViewPr>
  <p:slideViewPr>
    <p:cSldViewPr snapToGrid="0" snapToObjects="1">
      <p:cViewPr varScale="1">
        <p:scale>
          <a:sx n="85" d="100"/>
          <a:sy n="85" d="100"/>
        </p:scale>
        <p:origin x="192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4CCF5-46ED-6043-99B7-C86A29AFB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86FE01-8989-1F4D-9E46-B3DEB8572B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D754F3-A29E-114B-B7BE-A21A09D8A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52126-8E06-EC47-AE60-6D39EA4AC2AD}" type="datetimeFigureOut">
              <a:rPr lang="en-US" smtClean="0"/>
              <a:t>9/14/20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6222B0-B822-9B4A-BCF6-C3E62976A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7F03E-35CF-AC41-B0B8-3230E38C5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C8E8B-13F7-8D4B-B896-3380B51B6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508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E0155-1614-0B46-A0AA-2CF9E474B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FE00B-1397-334F-9AD2-490ECEFDC9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525044-E34E-8B42-8466-7355A8A7F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52126-8E06-EC47-AE60-6D39EA4AC2AD}" type="datetimeFigureOut">
              <a:rPr lang="en-US" smtClean="0"/>
              <a:t>9/14/20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80AAF-6BA5-FB4B-B63D-769A13611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750E8B-8303-FE48-945D-3CF0D6867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C8E8B-13F7-8D4B-B896-3380B51B6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676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07FC22-99D9-264E-97CB-316C5C4E30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A8AAEC-97EE-0E43-B890-2AD80548C6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719F2-6C95-554F-B581-A6BABCD47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52126-8E06-EC47-AE60-6D39EA4AC2AD}" type="datetimeFigureOut">
              <a:rPr lang="en-US" smtClean="0"/>
              <a:t>9/14/20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69DE2-957C-754D-BBDB-E038C9031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27413-DD3D-7949-82F0-68A3AEE2B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C8E8B-13F7-8D4B-B896-3380B51B6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316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33E79-D71E-1E44-9D0F-1CF77FE61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389A7E-85F2-1441-9954-98E68BFE2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DC1432-FF28-BF4C-8428-276240FB1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52126-8E06-EC47-AE60-6D39EA4AC2AD}" type="datetimeFigureOut">
              <a:rPr lang="en-US" smtClean="0"/>
              <a:t>9/14/20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ED5F7-6FE8-AF47-B59C-964C2548F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1F2DE-0A20-3147-A5C0-B195A51C1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C8E8B-13F7-8D4B-B896-3380B51B6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761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8A13D-455E-284A-84D3-5F9D2756B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E7B638-55AB-5C49-83A6-3E956DB010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CD9948-D082-9F42-A94B-F94CAEBAF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52126-8E06-EC47-AE60-6D39EA4AC2AD}" type="datetimeFigureOut">
              <a:rPr lang="en-US" smtClean="0"/>
              <a:t>9/14/20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A93753-8019-CE4D-97DA-B5B81A7A6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85C00-C7A8-A346-BA63-FDAD4FFF3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C8E8B-13F7-8D4B-B896-3380B51B6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129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091A2-1A40-A940-976F-3B99D40BD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DB574-ECE5-5543-BB86-2EC3FB16AC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31B585-004B-7049-B471-ADBE3D81E9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3F2833-AE73-C349-AB91-0A809ADEA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52126-8E06-EC47-AE60-6D39EA4AC2AD}" type="datetimeFigureOut">
              <a:rPr lang="en-US" smtClean="0"/>
              <a:t>9/14/20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9E3FD7-BC70-7B49-BBBE-00A1B5F5A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ADAAC-C3AE-7F4F-9621-8C5E1E69E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C8E8B-13F7-8D4B-B896-3380B51B6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314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CB24C-2835-D54C-A817-21B88A109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32A4CE-4EC7-6D4D-BD87-2AB755A96B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263B88-2E69-6E40-B2C9-36597D5BDE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D3523A-5E5D-DB4D-9CC5-6FDE42D79F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EB946D-8D6B-014F-B73C-E99A6DE16A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ABE9E0-FF3C-9247-96FB-E4FBC5ADD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52126-8E06-EC47-AE60-6D39EA4AC2AD}" type="datetimeFigureOut">
              <a:rPr lang="en-US" smtClean="0"/>
              <a:t>9/14/20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BDCD3B-E1D9-AF49-857E-5356D6DD0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1ADFCC-3792-E446-95CD-45AF6B9F4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C8E8B-13F7-8D4B-B896-3380B51B6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67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1CDDB-656A-B746-9162-C2DB7BCDA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9D17B9-2367-974B-A46B-8FF03CBAC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52126-8E06-EC47-AE60-6D39EA4AC2AD}" type="datetimeFigureOut">
              <a:rPr lang="en-US" smtClean="0"/>
              <a:t>9/14/20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0C234E-70C3-7A48-B1A3-00C5EDBB4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00A590-D5B7-2649-935E-D47D7407E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C8E8B-13F7-8D4B-B896-3380B51B6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431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E5EC81-29C9-4B4D-86F4-639EF4D94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52126-8E06-EC47-AE60-6D39EA4AC2AD}" type="datetimeFigureOut">
              <a:rPr lang="en-US" smtClean="0"/>
              <a:t>9/14/20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1E5925-0544-F04F-B691-5CFAF42BC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8DAB84-9D6B-1847-AEFC-FACA9DB8F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C8E8B-13F7-8D4B-B896-3380B51B6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310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DEDD4-8E63-CC4A-9AFE-547E12CC4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F9B50-2D7B-884A-90D6-A7229C7768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B81A2E-7FD0-AA47-9282-7D0B3AC226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894FF2-7674-0346-A2F6-AFA0F05C9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52126-8E06-EC47-AE60-6D39EA4AC2AD}" type="datetimeFigureOut">
              <a:rPr lang="en-US" smtClean="0"/>
              <a:t>9/14/20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DA76F4-99CC-B340-83DA-C7120AAC2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71E492-7BFA-1944-A7A4-408E69FA8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C8E8B-13F7-8D4B-B896-3380B51B6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461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8C600-1826-1944-951A-1C613892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9D5718-A86C-0146-B0BA-F6700F51F7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02CB0B-C6D1-B249-A9C6-B14CCA1D4A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237A83-3D64-7445-A97C-4B45BE14E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52126-8E06-EC47-AE60-6D39EA4AC2AD}" type="datetimeFigureOut">
              <a:rPr lang="en-US" smtClean="0"/>
              <a:t>9/14/20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54345F-886F-6348-9133-E9FEC198D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92128A-8BD8-404C-BF0D-A4AD2ECD1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C8E8B-13F7-8D4B-B896-3380B51B6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884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722B6B-5FC5-E74C-96C2-E8F71C1E8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4F1FD-A13E-A242-8E84-B5A20E625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7322F2-CC53-7F47-B915-7EC318F1E6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152126-8E06-EC47-AE60-6D39EA4AC2AD}" type="datetimeFigureOut">
              <a:rPr lang="en-US" smtClean="0"/>
              <a:t>9/14/20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A7A38-3EC9-E847-A1B6-0BFDCB5563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08FD1-DE5A-4543-B905-F9E30DB3A6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C8E8B-13F7-8D4B-B896-3380B51B6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116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problemsolvingwithpython.com/02-Jupyter-Notebooks/02.02-Why-Jupyter-Notebooks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problemsolvingwithpython.com/02-Jupyter-Notebooks/02.03-Installing-Juypter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roblemsolvingwithpython.com/02-Jupyter-Notebooks/02.05-The-Jupyter-Notebook-Interface/" TargetMode="External"/><Relationship Id="rId2" Type="http://schemas.openxmlformats.org/officeDocument/2006/relationships/hyperlink" Target="https://problemsolvingwithpython.com/02-Jupyter-Notebooks/02.04-Opening-a-Jupyter-Notebook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course.cse.ust.hk/comp1021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www.anaconda.com/products/individual#Download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roblemsolvingwithpython.com/01-Orientation/01.04-Installing-Anaconda-on-MacOS/" TargetMode="External"/><Relationship Id="rId2" Type="http://schemas.openxmlformats.org/officeDocument/2006/relationships/hyperlink" Target="https://problemsolvingwithpython.com/01-Orientation/01.03-Installing-Anaconda-on-Windows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tiff"/><Relationship Id="rId4" Type="http://schemas.openxmlformats.org/officeDocument/2006/relationships/hyperlink" Target="https://problemsolvingwithpython.com/01-Orientation/01.05-Installing-Anaconda-on-Linux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docs.conda.io/projects/conda/en/latest/user-guide/tasks/manage-environments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cmder.net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problemsolvingwithpython.com/02-Jupyter-Notebooks/02.02-Why-Jupyter-Notebooks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16412-0C7E-0840-84D6-BF22911722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892" y="1122363"/>
            <a:ext cx="11812249" cy="2387600"/>
          </a:xfrm>
        </p:spPr>
        <p:txBody>
          <a:bodyPr>
            <a:normAutofit/>
          </a:bodyPr>
          <a:lstStyle/>
          <a:p>
            <a:r>
              <a:rPr lang="en-HK" sz="5400" dirty="0"/>
              <a:t>COMP4901K/MATH4824B</a:t>
            </a:r>
            <a:br>
              <a:rPr lang="en-US" dirty="0"/>
            </a:br>
            <a:r>
              <a:rPr lang="en-US" sz="4800" dirty="0"/>
              <a:t>Machine Learning for </a:t>
            </a:r>
            <a:br>
              <a:rPr lang="en-US" sz="4800" dirty="0"/>
            </a:br>
            <a:r>
              <a:rPr lang="en-US" sz="4800" dirty="0"/>
              <a:t>Natural Language Processing</a:t>
            </a:r>
            <a:r>
              <a:rPr lang="zh-CN" altLang="en-US" sz="4800" dirty="0"/>
              <a:t> </a:t>
            </a:r>
            <a:r>
              <a:rPr lang="en-US" altLang="zh-CN" sz="4800" dirty="0"/>
              <a:t>(Fall</a:t>
            </a:r>
            <a:r>
              <a:rPr lang="zh-CN" altLang="en-US" sz="4800" dirty="0"/>
              <a:t> </a:t>
            </a:r>
            <a:r>
              <a:rPr lang="en-US" altLang="zh-CN" sz="4800" dirty="0"/>
              <a:t>2020-2021)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2D4997-EA0B-644A-859E-AF999B14EF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9016" y="4336555"/>
            <a:ext cx="9144000" cy="1655762"/>
          </a:xfrm>
        </p:spPr>
        <p:txBody>
          <a:bodyPr/>
          <a:lstStyle/>
          <a:p>
            <a:r>
              <a:rPr lang="en-US" altLang="zh-CN" sz="2800" dirty="0"/>
              <a:t>Before</a:t>
            </a:r>
            <a:r>
              <a:rPr lang="zh-CN" altLang="en-US" sz="2800" dirty="0"/>
              <a:t> </a:t>
            </a:r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labs:</a:t>
            </a:r>
            <a:r>
              <a:rPr lang="zh-CN" altLang="en-US" sz="2800" dirty="0"/>
              <a:t> </a:t>
            </a:r>
            <a:r>
              <a:rPr lang="en-US" sz="2800" dirty="0"/>
              <a:t>Install Python/</a:t>
            </a:r>
            <a:r>
              <a:rPr lang="en-US" sz="2800" dirty="0" err="1"/>
              <a:t>Conda</a:t>
            </a:r>
            <a:r>
              <a:rPr lang="en-US" sz="2800" dirty="0"/>
              <a:t>/</a:t>
            </a:r>
            <a:r>
              <a:rPr lang="en-US" sz="2800" dirty="0" err="1"/>
              <a:t>Jupyter</a:t>
            </a:r>
            <a:endParaRPr lang="en-HK" sz="2800" dirty="0"/>
          </a:p>
          <a:p>
            <a:r>
              <a:rPr lang="en-HK" sz="2800" dirty="0"/>
              <a:t>TA: Fang Tianqing</a:t>
            </a:r>
            <a:r>
              <a:rPr lang="zh-CN" altLang="en-US" sz="2800" dirty="0"/>
              <a:t> </a:t>
            </a:r>
            <a:r>
              <a:rPr lang="en-US" altLang="zh-CN" sz="2800" dirty="0"/>
              <a:t>(</a:t>
            </a:r>
            <a:r>
              <a:rPr lang="en-US" altLang="zh-CN" sz="2800" dirty="0" err="1"/>
              <a:t>tfangaa@connect.ust.hk</a:t>
            </a:r>
            <a:r>
              <a:rPr lang="en-US" altLang="zh-CN" sz="2800" dirty="0"/>
              <a:t>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883602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Installing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FFF874-E627-7248-891E-55B5BFD6D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8718" y="1426928"/>
            <a:ext cx="9054563" cy="543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962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Content Placeholder 2">
            <a:extLst>
              <a:ext uri="{FF2B5EF4-FFF2-40B4-BE49-F238E27FC236}">
                <a16:creationId xmlns:a16="http://schemas.microsoft.com/office/drawing/2014/main" id="{9AF6AFCB-5FEF-7B41-9097-A7985DAC3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15601" cy="4305352"/>
          </a:xfrm>
        </p:spPr>
        <p:txBody>
          <a:bodyPr>
            <a:noAutofit/>
          </a:bodyPr>
          <a:lstStyle/>
          <a:p>
            <a:r>
              <a:rPr lang="en-HK" dirty="0"/>
              <a:t>A </a:t>
            </a:r>
            <a:r>
              <a:rPr lang="en-HK" dirty="0" err="1"/>
              <a:t>Jupyter</a:t>
            </a:r>
            <a:r>
              <a:rPr lang="en-HK" dirty="0"/>
              <a:t> notebook is neither a simple text editor nor a full-featured IDE. </a:t>
            </a:r>
            <a:r>
              <a:rPr lang="en-HK" dirty="0" err="1"/>
              <a:t>Jupyter</a:t>
            </a:r>
            <a:r>
              <a:rPr lang="en-HK" dirty="0"/>
              <a:t> notebooks provide a </a:t>
            </a:r>
            <a:r>
              <a:rPr lang="en-HK" b="1" dirty="0"/>
              <a:t>quick</a:t>
            </a:r>
            <a:r>
              <a:rPr lang="en-HK" dirty="0"/>
              <a:t> and </a:t>
            </a:r>
            <a:r>
              <a:rPr lang="en-HK" b="1" dirty="0"/>
              <a:t>streamlined</a:t>
            </a:r>
            <a:r>
              <a:rPr lang="en-HK" dirty="0"/>
              <a:t> way for problem-solvers to prototype code and quickly share code.(</a:t>
            </a:r>
            <a:r>
              <a:rPr lang="en-HK" dirty="0">
                <a:hlinkClick r:id="rId2"/>
              </a:rPr>
              <a:t>https://problemsolvingwithpython.com/02-Jupyter-Notebooks/02.02-Why-Jupyter-Notebooks/</a:t>
            </a:r>
            <a:r>
              <a:rPr lang="en-HK" dirty="0"/>
              <a:t>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Installing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944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Content Placeholder 2">
            <a:extLst>
              <a:ext uri="{FF2B5EF4-FFF2-40B4-BE49-F238E27FC236}">
                <a16:creationId xmlns:a16="http://schemas.microsoft.com/office/drawing/2014/main" id="{9AF6AFCB-5FEF-7B41-9097-A7985DAC3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15601" cy="4305352"/>
          </a:xfrm>
        </p:spPr>
        <p:txBody>
          <a:bodyPr>
            <a:noAutofit/>
          </a:bodyPr>
          <a:lstStyle/>
          <a:p>
            <a:r>
              <a:rPr lang="en-HK" dirty="0"/>
              <a:t>You could refer to this tutorial for setting up </a:t>
            </a:r>
            <a:r>
              <a:rPr lang="en-HK" dirty="0" err="1"/>
              <a:t>jupyter</a:t>
            </a:r>
            <a:r>
              <a:rPr lang="en-HK" dirty="0"/>
              <a:t>:</a:t>
            </a:r>
          </a:p>
          <a:p>
            <a:r>
              <a:rPr lang="en-HK" dirty="0">
                <a:hlinkClick r:id="rId2"/>
              </a:rPr>
              <a:t>https://problemsolvingwithpython.com/02-Jupyter-Notebooks/02.03-Installing-Juypter/</a:t>
            </a:r>
            <a:endParaRPr lang="en-HK" dirty="0"/>
          </a:p>
          <a:p>
            <a:r>
              <a:rPr lang="en-HK" dirty="0"/>
              <a:t>After installing it and run </a:t>
            </a:r>
            <a:r>
              <a:rPr lang="en-HK" dirty="0" err="1"/>
              <a:t>jupyter</a:t>
            </a:r>
            <a:r>
              <a:rPr lang="en-HK" dirty="0"/>
              <a:t> notebook command in your terminal, the </a:t>
            </a:r>
            <a:r>
              <a:rPr lang="en-HK" dirty="0" err="1"/>
              <a:t>jupyter</a:t>
            </a:r>
            <a:r>
              <a:rPr lang="en-HK" dirty="0"/>
              <a:t> notebook webpage should pop up automatically.</a:t>
            </a:r>
          </a:p>
          <a:p>
            <a:r>
              <a:rPr lang="en-HK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not,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could</a:t>
            </a:r>
            <a:r>
              <a:rPr lang="zh-CN" altLang="en-US" dirty="0"/>
              <a:t> </a:t>
            </a:r>
            <a:r>
              <a:rPr lang="en-US" altLang="zh-CN" dirty="0"/>
              <a:t>enter</a:t>
            </a:r>
            <a:r>
              <a:rPr lang="zh-CN" altLang="en-US" dirty="0"/>
              <a:t> </a:t>
            </a:r>
            <a:r>
              <a:rPr lang="en-US" altLang="zh-CN" dirty="0"/>
              <a:t>localhost:8888 in your browser.</a:t>
            </a:r>
            <a:endParaRPr lang="en-HK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Installing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790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A13D-968C-2C45-A01D-73075D4EF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C7D03-DFF6-6040-ABEF-00F657F734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Play around the </a:t>
            </a:r>
            <a:r>
              <a:rPr lang="en-US" dirty="0" err="1"/>
              <a:t>jupyter</a:t>
            </a:r>
            <a:r>
              <a:rPr lang="en-US" dirty="0"/>
              <a:t> notebook by creating an </a:t>
            </a:r>
            <a:r>
              <a:rPr lang="en-US" dirty="0" err="1"/>
              <a:t>ipynb</a:t>
            </a:r>
            <a:r>
              <a:rPr lang="en-US" dirty="0"/>
              <a:t> file:</a:t>
            </a:r>
          </a:p>
          <a:p>
            <a:r>
              <a:rPr lang="en-US" sz="2400" dirty="0">
                <a:hlinkClick r:id="rId2"/>
              </a:rPr>
              <a:t>https://problemsolvingwithpython.com/02-Jupyter-Notebooks/02.04-Opening-a-Jupyter-Notebook/</a:t>
            </a:r>
            <a:endParaRPr lang="en-US" sz="2400" dirty="0"/>
          </a:p>
          <a:p>
            <a:r>
              <a:rPr lang="en-US" sz="2400" dirty="0">
                <a:hlinkClick r:id="rId3"/>
              </a:rPr>
              <a:t>https://problemsolvingwithpython.com/02-Jupyter-Notebooks/02.05-The-Jupyter-Notebook-Interface/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39257C-7DAB-6B45-9C92-3D3610019E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7907" y="4001294"/>
            <a:ext cx="8036185" cy="2622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950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marL="14287" algn="ctr"/>
            <a:r>
              <a:rPr lang="en-US" altLang="en-US" dirty="0"/>
              <a:t>Thank You</a:t>
            </a:r>
            <a:endParaRPr lang="en-H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9839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Content Placeholder 2">
            <a:extLst>
              <a:ext uri="{FF2B5EF4-FFF2-40B4-BE49-F238E27FC236}">
                <a16:creationId xmlns:a16="http://schemas.microsoft.com/office/drawing/2014/main" id="{9AF6AFCB-5FEF-7B41-9097-A7985DAC3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155898" cy="4110480"/>
          </a:xfrm>
        </p:spPr>
        <p:txBody>
          <a:bodyPr>
            <a:noAutofit/>
          </a:bodyPr>
          <a:lstStyle/>
          <a:p>
            <a:pPr marL="14287" indent="0">
              <a:buNone/>
            </a:pPr>
            <a:r>
              <a:rPr lang="en-HK" altLang="en-US" sz="2000" dirty="0"/>
              <a:t>Anaconda should have added its path to the PATH variable in your machine.</a:t>
            </a:r>
          </a:p>
          <a:p>
            <a:pPr marL="14287" indent="0">
              <a:buNone/>
            </a:pPr>
            <a:r>
              <a:rPr lang="en-HK" altLang="en-US" sz="2000" dirty="0"/>
              <a:t>If not, add where you installed it to the front of your PATH environment variable.</a:t>
            </a:r>
          </a:p>
          <a:p>
            <a:pPr marL="14287" indent="0">
              <a:buNone/>
            </a:pPr>
            <a:r>
              <a:rPr lang="en-HK" altLang="en-US" sz="2000" dirty="0"/>
              <a:t>Windows:</a:t>
            </a:r>
          </a:p>
          <a:p>
            <a:pPr marL="14287" indent="0">
              <a:buNone/>
            </a:pPr>
            <a:r>
              <a:rPr lang="en-HK" altLang="en-US" sz="2000" dirty="0"/>
              <a:t>Edit the environment variables and add</a:t>
            </a:r>
          </a:p>
          <a:p>
            <a:pPr marL="14287" indent="0">
              <a:buNone/>
            </a:pPr>
            <a:r>
              <a:rPr lang="en-HK" altLang="en-US" sz="2000" b="1" dirty="0">
                <a:latin typeface="Consolas" panose="020B0609020204030204" pitchFamily="49" charset="0"/>
              </a:rPr>
              <a:t>path\to\anaconda</a:t>
            </a:r>
            <a:r>
              <a:rPr lang="en-HK" altLang="en-US" sz="2000" dirty="0"/>
              <a:t> ,</a:t>
            </a:r>
            <a:endParaRPr lang="en-HK" altLang="en-US" sz="2000" b="1" dirty="0">
              <a:latin typeface="Consolas" panose="020B0609020204030204" pitchFamily="49" charset="0"/>
            </a:endParaRPr>
          </a:p>
          <a:p>
            <a:pPr marL="14287" indent="0">
              <a:buNone/>
            </a:pPr>
            <a:r>
              <a:rPr lang="en-HK" altLang="en-US" sz="2000" b="1" dirty="0">
                <a:latin typeface="Consolas" panose="020B0609020204030204" pitchFamily="49" charset="0"/>
              </a:rPr>
              <a:t>path\to\anaconda\Library\mingw-w64\bin</a:t>
            </a:r>
            <a:r>
              <a:rPr lang="en-HK" altLang="en-US" sz="2000" dirty="0"/>
              <a:t> ,</a:t>
            </a:r>
            <a:endParaRPr lang="en-HK" altLang="en-US" sz="2000" b="1" dirty="0">
              <a:latin typeface="Consolas" panose="020B0609020204030204" pitchFamily="49" charset="0"/>
            </a:endParaRPr>
          </a:p>
          <a:p>
            <a:pPr marL="14287" indent="0">
              <a:buNone/>
            </a:pPr>
            <a:r>
              <a:rPr lang="en-HK" altLang="en-US" sz="2000" b="1" dirty="0">
                <a:latin typeface="Consolas" panose="020B0609020204030204" pitchFamily="49" charset="0"/>
              </a:rPr>
              <a:t>path\to\anaconda\Library\</a:t>
            </a:r>
            <a:r>
              <a:rPr lang="en-HK" altLang="en-US" sz="2000" b="1" dirty="0" err="1">
                <a:latin typeface="Consolas" panose="020B0609020204030204" pitchFamily="49" charset="0"/>
              </a:rPr>
              <a:t>usr</a:t>
            </a:r>
            <a:r>
              <a:rPr lang="en-HK" altLang="en-US" sz="2000" b="1" dirty="0">
                <a:latin typeface="Consolas" panose="020B0609020204030204" pitchFamily="49" charset="0"/>
              </a:rPr>
              <a:t>\bin</a:t>
            </a:r>
            <a:r>
              <a:rPr lang="en-HK" altLang="en-US" sz="2000" dirty="0"/>
              <a:t> ,</a:t>
            </a:r>
            <a:endParaRPr lang="en-HK" altLang="en-US" sz="2000" b="1" dirty="0">
              <a:latin typeface="Consolas" panose="020B0609020204030204" pitchFamily="49" charset="0"/>
            </a:endParaRPr>
          </a:p>
          <a:p>
            <a:pPr marL="14287" indent="0">
              <a:buNone/>
            </a:pPr>
            <a:r>
              <a:rPr lang="en-HK" altLang="en-US" sz="2000" b="1" dirty="0">
                <a:latin typeface="Consolas" panose="020B0609020204030204" pitchFamily="49" charset="0"/>
              </a:rPr>
              <a:t>path\to\anaconda\Library\bin</a:t>
            </a:r>
            <a:r>
              <a:rPr lang="en-HK" altLang="en-US" sz="2000" dirty="0"/>
              <a:t> ,</a:t>
            </a:r>
            <a:endParaRPr lang="en-HK" altLang="en-US" sz="2000" b="1" dirty="0">
              <a:latin typeface="Consolas" panose="020B0609020204030204" pitchFamily="49" charset="0"/>
            </a:endParaRPr>
          </a:p>
          <a:p>
            <a:pPr marL="14287" indent="0">
              <a:buNone/>
            </a:pPr>
            <a:r>
              <a:rPr lang="en-HK" altLang="en-US" sz="2000" b="1" dirty="0">
                <a:latin typeface="Consolas" panose="020B0609020204030204" pitchFamily="49" charset="0"/>
              </a:rPr>
              <a:t>path\to\anaconda\Library\Scripts</a:t>
            </a:r>
            <a:r>
              <a:rPr lang="en-HK" altLang="en-US" sz="2000" dirty="0"/>
              <a:t> ,</a:t>
            </a:r>
            <a:endParaRPr lang="en-HK" altLang="en-US" sz="2000" b="1" dirty="0">
              <a:latin typeface="Consolas" panose="020B0609020204030204" pitchFamily="49" charset="0"/>
            </a:endParaRPr>
          </a:p>
          <a:p>
            <a:pPr marL="14287" indent="0">
              <a:buNone/>
            </a:pPr>
            <a:r>
              <a:rPr lang="en-HK" altLang="en-US" sz="2000" b="1" dirty="0">
                <a:latin typeface="Consolas" panose="020B0609020204030204" pitchFamily="49" charset="0"/>
              </a:rPr>
              <a:t>path\to\anaconda\Scripts</a:t>
            </a:r>
            <a:r>
              <a:rPr lang="en-HK" altLang="en-US" sz="2000" dirty="0"/>
              <a:t> </a:t>
            </a:r>
            <a:endParaRPr lang="en-HK" altLang="en-US" sz="2000" b="1" dirty="0">
              <a:latin typeface="Consolas" panose="020B0609020204030204" pitchFamily="49" charset="0"/>
            </a:endParaRPr>
          </a:p>
          <a:p>
            <a:pPr marL="14287" indent="0">
              <a:buNone/>
            </a:pPr>
            <a:r>
              <a:rPr lang="en-HK" altLang="en-US" sz="2000" dirty="0"/>
              <a:t>into the Path.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Other notes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C923B622-E86E-A94B-8CB1-CED9C39D5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2200" y="2449525"/>
            <a:ext cx="2880000" cy="195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039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Content Placeholder 2">
            <a:extLst>
              <a:ext uri="{FF2B5EF4-FFF2-40B4-BE49-F238E27FC236}">
                <a16:creationId xmlns:a16="http://schemas.microsoft.com/office/drawing/2014/main" id="{9AF6AFCB-5FEF-7B41-9097-A7985DAC3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155898" cy="4110480"/>
          </a:xfrm>
        </p:spPr>
        <p:txBody>
          <a:bodyPr>
            <a:normAutofit/>
          </a:bodyPr>
          <a:lstStyle/>
          <a:p>
            <a:pPr marL="14287" indent="0">
              <a:buNone/>
            </a:pPr>
            <a:r>
              <a:rPr lang="en-HK" altLang="en-US" sz="2000" dirty="0"/>
              <a:t>Anaconda should have added its path to the PATH variable in your machine.</a:t>
            </a:r>
          </a:p>
          <a:p>
            <a:pPr marL="14287" indent="0">
              <a:buNone/>
            </a:pPr>
            <a:r>
              <a:rPr lang="en-HK" altLang="en-US" sz="2000" dirty="0"/>
              <a:t>If not, add where you installed it to the front of your PATH environment variable.</a:t>
            </a:r>
          </a:p>
          <a:p>
            <a:pPr marL="14287" indent="0">
              <a:buNone/>
            </a:pPr>
            <a:endParaRPr lang="en-HK" altLang="en-US" sz="2000" dirty="0"/>
          </a:p>
          <a:p>
            <a:pPr marL="14287" indent="0">
              <a:buNone/>
            </a:pPr>
            <a:r>
              <a:rPr lang="en-HK" altLang="en-US" sz="2000" dirty="0"/>
              <a:t>Linux / Mac OS:</a:t>
            </a:r>
          </a:p>
          <a:p>
            <a:pPr marL="14287" indent="0">
              <a:buNone/>
            </a:pPr>
            <a:r>
              <a:rPr lang="en-HK" altLang="en-US" sz="2000" dirty="0"/>
              <a:t>Edit the ~/.</a:t>
            </a:r>
            <a:r>
              <a:rPr lang="en-HK" altLang="en-US" sz="2000" dirty="0" err="1"/>
              <a:t>bashrc</a:t>
            </a:r>
            <a:r>
              <a:rPr lang="en-HK" altLang="en-US" sz="2000" dirty="0"/>
              <a:t> file and add</a:t>
            </a:r>
          </a:p>
          <a:p>
            <a:pPr marL="14287" indent="0">
              <a:buNone/>
            </a:pPr>
            <a:r>
              <a:rPr lang="en-HK" alt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export PATH=/path/to/anaconda/</a:t>
            </a:r>
            <a:r>
              <a:rPr lang="en-HK" altLang="en-US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bin:PATH</a:t>
            </a:r>
            <a:endParaRPr lang="en-HK" altLang="en-US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4287" indent="0">
              <a:buNone/>
            </a:pPr>
            <a:r>
              <a:rPr lang="en-HK" altLang="en-US" sz="2000" dirty="0">
                <a:latin typeface="Calibri (Body)"/>
                <a:cs typeface="Consolas" panose="020B0609020204030204" pitchFamily="49" charset="0"/>
              </a:rPr>
              <a:t>as the last line.</a:t>
            </a:r>
            <a:endParaRPr lang="en-US" altLang="en-US" sz="2000" dirty="0">
              <a:latin typeface="Calibri (Body)"/>
              <a:cs typeface="Consolas" panose="020B06090202040302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Other notes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C923B622-E86E-A94B-8CB1-CED9C39D5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2200" y="2449525"/>
            <a:ext cx="2880000" cy="195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156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Content Placeholder 2">
            <a:extLst>
              <a:ext uri="{FF2B5EF4-FFF2-40B4-BE49-F238E27FC236}">
                <a16:creationId xmlns:a16="http://schemas.microsoft.com/office/drawing/2014/main" id="{9AF6AFCB-5FEF-7B41-9097-A7985DAC3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7" y="1825625"/>
            <a:ext cx="10927829" cy="4351338"/>
          </a:xfrm>
        </p:spPr>
        <p:txBody>
          <a:bodyPr>
            <a:normAutofit/>
          </a:bodyPr>
          <a:lstStyle/>
          <a:p>
            <a:pPr marL="14287" indent="0">
              <a:buNone/>
            </a:pPr>
            <a:r>
              <a:rPr lang="en-HK" altLang="en-US" dirty="0"/>
              <a:t>You should have basic python programming skills. If not, you could check:</a:t>
            </a:r>
          </a:p>
          <a:p>
            <a:pPr marL="471487" indent="-457200"/>
            <a:r>
              <a:rPr lang="en-HK" dirty="0"/>
              <a:t>COMP1021 Introduction to Computer Science: </a:t>
            </a:r>
            <a:r>
              <a:rPr lang="en-HK" dirty="0">
                <a:hlinkClick r:id="rId2"/>
              </a:rPr>
              <a:t>https://course.cse.ust.hk/comp1021/ </a:t>
            </a:r>
            <a:endParaRPr lang="en-HK" dirty="0"/>
          </a:p>
          <a:p>
            <a:pPr marL="471487" indent="-457200"/>
            <a:r>
              <a:rPr lang="en-HK" dirty="0"/>
              <a:t>Or you could search for some python tutorials online.</a:t>
            </a:r>
          </a:p>
          <a:p>
            <a:pPr marL="471487" indent="-457200"/>
            <a:r>
              <a:rPr lang="en-HK" dirty="0"/>
              <a:t>Note that when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talk</a:t>
            </a:r>
            <a:r>
              <a:rPr lang="zh-CN" altLang="en-US" dirty="0"/>
              <a:t> </a:t>
            </a:r>
            <a:r>
              <a:rPr lang="en-US" altLang="zh-CN" dirty="0"/>
              <a:t>about</a:t>
            </a:r>
            <a:r>
              <a:rPr lang="zh-CN" altLang="en-US" dirty="0"/>
              <a:t> </a:t>
            </a:r>
            <a:r>
              <a:rPr lang="en-US" altLang="zh-CN" dirty="0"/>
              <a:t>Python,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means</a:t>
            </a:r>
            <a:r>
              <a:rPr lang="zh-CN" altLang="en-US" dirty="0"/>
              <a:t> </a:t>
            </a:r>
            <a:r>
              <a:rPr lang="en-US" altLang="zh-CN" dirty="0"/>
              <a:t>Python3.</a:t>
            </a:r>
            <a:endParaRPr lang="en-HK" dirty="0"/>
          </a:p>
          <a:p>
            <a:pPr marL="471487" indent="-457200"/>
            <a:endParaRPr lang="en-HK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Prerequisites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941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Content Placeholder 2">
            <a:extLst>
              <a:ext uri="{FF2B5EF4-FFF2-40B4-BE49-F238E27FC236}">
                <a16:creationId xmlns:a16="http://schemas.microsoft.com/office/drawing/2014/main" id="{9AF6AFCB-5FEF-7B41-9097-A7985DAC3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7" y="1825625"/>
            <a:ext cx="10927829" cy="4351338"/>
          </a:xfrm>
        </p:spPr>
        <p:txBody>
          <a:bodyPr>
            <a:normAutofit/>
          </a:bodyPr>
          <a:lstStyle/>
          <a:p>
            <a:pPr marL="471487" indent="-457200"/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up</a:t>
            </a:r>
            <a:r>
              <a:rPr lang="zh-CN" altLang="en-US" dirty="0"/>
              <a:t> </a:t>
            </a:r>
            <a:r>
              <a:rPr lang="en-US" altLang="zh-CN" dirty="0"/>
              <a:t>anaconda</a:t>
            </a:r>
            <a:r>
              <a:rPr lang="zh-CN" altLang="en-US" dirty="0"/>
              <a:t> </a:t>
            </a:r>
            <a:r>
              <a:rPr lang="en-US" altLang="zh-CN" dirty="0"/>
              <a:t>environment.</a:t>
            </a:r>
          </a:p>
          <a:p>
            <a:pPr marL="471487" indent="-457200"/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up</a:t>
            </a:r>
            <a:r>
              <a:rPr lang="zh-CN" altLang="en-US" dirty="0"/>
              <a:t> </a:t>
            </a:r>
            <a:r>
              <a:rPr lang="en-US" altLang="zh-CN" dirty="0" err="1"/>
              <a:t>jupyter</a:t>
            </a:r>
            <a:r>
              <a:rPr lang="zh-CN" altLang="en-US" dirty="0"/>
              <a:t> </a:t>
            </a:r>
            <a:r>
              <a:rPr lang="en-US" altLang="zh-CN" dirty="0"/>
              <a:t>notebook</a:t>
            </a:r>
            <a:r>
              <a:rPr lang="zh-CN" altLang="en-US" dirty="0"/>
              <a:t> </a:t>
            </a:r>
            <a:r>
              <a:rPr lang="en-US" altLang="zh-CN" dirty="0"/>
              <a:t>environment.</a:t>
            </a:r>
            <a:endParaRPr lang="en-HK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Outlines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5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Content Placeholder 2">
            <a:extLst>
              <a:ext uri="{FF2B5EF4-FFF2-40B4-BE49-F238E27FC236}">
                <a16:creationId xmlns:a16="http://schemas.microsoft.com/office/drawing/2014/main" id="{9AF6AFCB-5FEF-7B41-9097-A7985DAC3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04000" cy="4351338"/>
          </a:xfrm>
        </p:spPr>
        <p:txBody>
          <a:bodyPr>
            <a:normAutofit/>
          </a:bodyPr>
          <a:lstStyle/>
          <a:p>
            <a:pPr marL="14287" indent="0">
              <a:buNone/>
            </a:pPr>
            <a:r>
              <a:rPr lang="en-HK" altLang="en-US" dirty="0"/>
              <a:t>Anaconda is a very stable distribution of Python (amongst other things). Installing it is easy:</a:t>
            </a:r>
          </a:p>
          <a:p>
            <a:pPr marL="14287" indent="0">
              <a:buNone/>
            </a:pPr>
            <a:r>
              <a:rPr lang="en-HK" altLang="en-US" dirty="0">
                <a:hlinkClick r:id="rId2"/>
              </a:rPr>
              <a:t>https://www.anaconda.com/products/individual - Downloads</a:t>
            </a:r>
            <a:endParaRPr lang="en-HK" altLang="en-US" dirty="0"/>
          </a:p>
          <a:p>
            <a:pPr marL="14287" indent="0">
              <a:buNone/>
            </a:pP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could</a:t>
            </a:r>
            <a:r>
              <a:rPr lang="zh-CN" altLang="en-US" dirty="0"/>
              <a:t> </a:t>
            </a:r>
            <a:r>
              <a:rPr lang="en-US" altLang="zh-CN" dirty="0"/>
              <a:t>find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latest</a:t>
            </a:r>
            <a:r>
              <a:rPr lang="zh-CN" altLang="en-US" dirty="0"/>
              <a:t> </a:t>
            </a:r>
            <a:r>
              <a:rPr lang="en-US" altLang="zh-CN" dirty="0"/>
              <a:t>version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anaconda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install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latest</a:t>
            </a:r>
            <a:r>
              <a:rPr lang="zh-CN" altLang="en-US" dirty="0"/>
              <a:t> </a:t>
            </a:r>
            <a:r>
              <a:rPr lang="en-US" altLang="zh-CN" dirty="0"/>
              <a:t>version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Python</a:t>
            </a:r>
            <a:r>
              <a:rPr lang="zh-CN" altLang="en-US" dirty="0"/>
              <a:t> </a:t>
            </a:r>
            <a:r>
              <a:rPr lang="en-US" altLang="zh-CN" dirty="0"/>
              <a:t>(3.8)</a:t>
            </a:r>
          </a:p>
          <a:p>
            <a:pPr marL="14287" indent="0">
              <a:buNone/>
            </a:pPr>
            <a:endParaRPr lang="en-HK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Python Environment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dirty="0" err="1"/>
              <a:t>Conda</a:t>
            </a:r>
            <a:r>
              <a:rPr lang="en-US" dirty="0"/>
              <a:t> setup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C923B622-E86E-A94B-8CB1-CED9C39D5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2200" y="2449525"/>
            <a:ext cx="2880000" cy="195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3473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Content Placeholder 2">
            <a:extLst>
              <a:ext uri="{FF2B5EF4-FFF2-40B4-BE49-F238E27FC236}">
                <a16:creationId xmlns:a16="http://schemas.microsoft.com/office/drawing/2014/main" id="{9AF6AFCB-5FEF-7B41-9097-A7985DAC3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04000" cy="4351338"/>
          </a:xfrm>
        </p:spPr>
        <p:txBody>
          <a:bodyPr>
            <a:normAutofit/>
          </a:bodyPr>
          <a:lstStyle/>
          <a:p>
            <a:pPr marL="14287" indent="0">
              <a:buNone/>
            </a:pPr>
            <a:r>
              <a:rPr lang="en-US" altLang="en-US" dirty="0"/>
              <a:t>Here are some tutorials for installing anaconda on different OS:</a:t>
            </a:r>
          </a:p>
          <a:p>
            <a:pPr marL="14287" indent="0">
              <a:buNone/>
            </a:pPr>
            <a:r>
              <a:rPr lang="en-US" altLang="zh-CN" dirty="0"/>
              <a:t>Win: </a:t>
            </a:r>
            <a:r>
              <a:rPr lang="en-US" altLang="zh-CN" sz="2400" dirty="0">
                <a:hlinkClick r:id="rId2"/>
              </a:rPr>
              <a:t>https://problemsolvingwithpython.com/01-Orientation/01.03-Installing-Anaconda-on-Windows/</a:t>
            </a:r>
            <a:endParaRPr lang="en-US" altLang="zh-CN" sz="2400" dirty="0"/>
          </a:p>
          <a:p>
            <a:pPr marL="14287" indent="0">
              <a:buNone/>
            </a:pPr>
            <a:r>
              <a:rPr lang="en-US" altLang="zh-CN" dirty="0"/>
              <a:t>Mac: </a:t>
            </a:r>
            <a:r>
              <a:rPr lang="en-US" altLang="zh-CN" sz="2400" dirty="0">
                <a:hlinkClick r:id="rId3"/>
              </a:rPr>
              <a:t>https://problemsolvingwithpython.com/01-Orientation/01.04-Installing-Anaconda-on-MacOS/</a:t>
            </a:r>
            <a:endParaRPr lang="en-US" altLang="zh-CN" sz="2400" dirty="0"/>
          </a:p>
          <a:p>
            <a:pPr marL="14287" indent="0">
              <a:buNone/>
            </a:pPr>
            <a:r>
              <a:rPr lang="en-US" altLang="zh-CN" dirty="0"/>
              <a:t>Linux: </a:t>
            </a:r>
            <a:r>
              <a:rPr lang="en-US" altLang="zh-CN" sz="2400" dirty="0">
                <a:hlinkClick r:id="rId4"/>
              </a:rPr>
              <a:t>https://</a:t>
            </a:r>
            <a:r>
              <a:rPr lang="en-US" altLang="zh-CN" sz="2400" dirty="0" err="1">
                <a:hlinkClick r:id="rId4"/>
              </a:rPr>
              <a:t>problemsolvingwithpython.com</a:t>
            </a:r>
            <a:r>
              <a:rPr lang="en-US" altLang="zh-CN" sz="2400" dirty="0">
                <a:hlinkClick r:id="rId4"/>
              </a:rPr>
              <a:t>/01-Orientation/01.05-Installing-Anaconda-on-Linux/</a:t>
            </a:r>
            <a:endParaRPr lang="en-US" altLang="zh-CN" sz="2400" dirty="0"/>
          </a:p>
          <a:p>
            <a:pPr marL="14287" indent="0">
              <a:buNone/>
            </a:pPr>
            <a:endParaRPr lang="en-HK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Python Environment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dirty="0" err="1"/>
              <a:t>Conda</a:t>
            </a:r>
            <a:r>
              <a:rPr lang="en-US" dirty="0"/>
              <a:t> setup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C923B622-E86E-A94B-8CB1-CED9C39D52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42200" y="2449525"/>
            <a:ext cx="2880000" cy="195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151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Content Placeholder 2">
            <a:extLst>
              <a:ext uri="{FF2B5EF4-FFF2-40B4-BE49-F238E27FC236}">
                <a16:creationId xmlns:a16="http://schemas.microsoft.com/office/drawing/2014/main" id="{9AF6AFCB-5FEF-7B41-9097-A7985DAC3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04000" cy="4351338"/>
          </a:xfrm>
        </p:spPr>
        <p:txBody>
          <a:bodyPr>
            <a:normAutofit/>
          </a:bodyPr>
          <a:lstStyle/>
          <a:p>
            <a:pPr marL="14287" indent="0">
              <a:buNone/>
            </a:pPr>
            <a:r>
              <a:rPr lang="en-HK" altLang="en-US" dirty="0"/>
              <a:t>If you hope to manage the environment, or install/activate another python version, you could refer to :</a:t>
            </a:r>
          </a:p>
          <a:p>
            <a:pPr marL="14287" indent="0">
              <a:buNone/>
            </a:pPr>
            <a:r>
              <a:rPr lang="en-HK" altLang="en-US" dirty="0">
                <a:hlinkClick r:id="rId2"/>
              </a:rPr>
              <a:t>https://docs.conda.io/projects/conda/en/latest/user-guide/tasks/manage-environments.html</a:t>
            </a:r>
            <a:endParaRPr lang="en-HK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Python Environment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dirty="0"/>
              <a:t>Manage </a:t>
            </a:r>
            <a:r>
              <a:rPr lang="en-US" dirty="0" err="1"/>
              <a:t>envs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C923B622-E86E-A94B-8CB1-CED9C39D5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2200" y="2449525"/>
            <a:ext cx="2880000" cy="195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85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Content Placeholder 2">
            <a:extLst>
              <a:ext uri="{FF2B5EF4-FFF2-40B4-BE49-F238E27FC236}">
                <a16:creationId xmlns:a16="http://schemas.microsoft.com/office/drawing/2014/main" id="{9AF6AFCB-5FEF-7B41-9097-A7985DAC3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49000" cy="4895850"/>
          </a:xfrm>
        </p:spPr>
        <p:txBody>
          <a:bodyPr>
            <a:normAutofit/>
          </a:bodyPr>
          <a:lstStyle/>
          <a:p>
            <a:pPr marL="14287" indent="0">
              <a:buNone/>
            </a:pPr>
            <a:r>
              <a:rPr lang="en-HK" altLang="en-US" dirty="0"/>
              <a:t>For Windows user, please open Anaconda Prompt. Or you could install </a:t>
            </a:r>
            <a:r>
              <a:rPr lang="en-HK" altLang="en-US" dirty="0" err="1"/>
              <a:t>cmder</a:t>
            </a:r>
            <a:r>
              <a:rPr lang="en-HK" altLang="en-US" dirty="0"/>
              <a:t> (</a:t>
            </a:r>
            <a:r>
              <a:rPr lang="en-HK" altLang="en-US" dirty="0">
                <a:hlinkClick r:id="rId2"/>
              </a:rPr>
              <a:t>https://cmder.net/</a:t>
            </a:r>
            <a:r>
              <a:rPr lang="en-HK" altLang="en-US" dirty="0"/>
              <a:t>) to perform </a:t>
            </a:r>
            <a:r>
              <a:rPr lang="en-HK" altLang="en-US" dirty="0" err="1"/>
              <a:t>unix</a:t>
            </a:r>
            <a:r>
              <a:rPr lang="en-HK" altLang="en-US" dirty="0"/>
              <a:t> like command. </a:t>
            </a:r>
          </a:p>
          <a:p>
            <a:pPr marL="14287" indent="0">
              <a:buNone/>
            </a:pPr>
            <a:r>
              <a:rPr lang="en-HK" altLang="en-US" dirty="0"/>
              <a:t>For mac/Linux user, just open the terminal.</a:t>
            </a:r>
          </a:p>
          <a:p>
            <a:pPr marL="14287" indent="0">
              <a:buNone/>
            </a:pPr>
            <a:r>
              <a:rPr lang="en-HK" altLang="en-US" dirty="0"/>
              <a:t>Creating the </a:t>
            </a:r>
            <a:r>
              <a:rPr lang="en-HK" altLang="en-US" dirty="0" err="1"/>
              <a:t>env</a:t>
            </a:r>
            <a:r>
              <a:rPr lang="en-US" altLang="zh-CN" dirty="0" err="1"/>
              <a:t>ironments</a:t>
            </a:r>
            <a:r>
              <a:rPr lang="en-HK" altLang="en-US" dirty="0"/>
              <a:t>:</a:t>
            </a:r>
          </a:p>
          <a:p>
            <a:pPr marL="14287" indent="0">
              <a:buNone/>
            </a:pPr>
            <a:r>
              <a:rPr lang="en-HK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HK" alt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conda</a:t>
            </a:r>
            <a:r>
              <a:rPr lang="en-HK" alt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create -n COMP4901 python=3.8</a:t>
            </a:r>
          </a:p>
          <a:p>
            <a:pPr marL="14287" indent="0">
              <a:buNone/>
            </a:pPr>
            <a:r>
              <a:rPr lang="en-HK" altLang="en-US" dirty="0"/>
              <a:t>Activating the </a:t>
            </a:r>
            <a:r>
              <a:rPr lang="en-HK" altLang="en-US" dirty="0" err="1"/>
              <a:t>env</a:t>
            </a:r>
            <a:r>
              <a:rPr lang="en-HK" altLang="en-US" dirty="0"/>
              <a:t> (For win/</a:t>
            </a:r>
            <a:r>
              <a:rPr lang="en-HK" altLang="en-US" dirty="0" err="1"/>
              <a:t>linux</a:t>
            </a:r>
            <a:r>
              <a:rPr lang="en-HK" altLang="en-US" dirty="0"/>
              <a:t>, </a:t>
            </a:r>
            <a:r>
              <a:rPr lang="en-US" altLang="zh-CN" dirty="0"/>
              <a:t>or</a:t>
            </a:r>
            <a:r>
              <a:rPr lang="en-HK" altLang="en-US" dirty="0"/>
              <a:t> for mac/</a:t>
            </a:r>
            <a:r>
              <a:rPr lang="en-HK" altLang="en-US" dirty="0" err="1"/>
              <a:t>linux</a:t>
            </a:r>
            <a:r>
              <a:rPr lang="en-HK" altLang="en-US" dirty="0"/>
              <a:t> ):</a:t>
            </a:r>
          </a:p>
          <a:p>
            <a:pPr marL="14287" indent="0">
              <a:buNone/>
            </a:pPr>
            <a:r>
              <a:rPr lang="en-HK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HK" alt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conda</a:t>
            </a:r>
            <a:r>
              <a:rPr lang="en-HK" alt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activate COMP4901 </a:t>
            </a:r>
            <a:r>
              <a:rPr lang="en-HK" altLang="en-US" dirty="0"/>
              <a:t>Or</a:t>
            </a:r>
            <a:r>
              <a:rPr lang="en-HK" alt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HK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HK" alt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source activate COMP4901</a:t>
            </a:r>
            <a:endParaRPr lang="en-US" alt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4287" indent="0">
              <a:buNone/>
            </a:pPr>
            <a:r>
              <a:rPr lang="en-HK" altLang="en-US" dirty="0"/>
              <a:t>When you’re done, or you want to work on a different project, run:</a:t>
            </a:r>
            <a:endParaRPr lang="en-HK" altLang="en-US" b="1" dirty="0"/>
          </a:p>
          <a:p>
            <a:pPr marL="14287" indent="0">
              <a:buNone/>
            </a:pPr>
            <a:r>
              <a:rPr lang="en-HK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HK" alt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conda</a:t>
            </a:r>
            <a:r>
              <a:rPr lang="en-HK" alt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deactivate COMP4901</a:t>
            </a:r>
            <a:endParaRPr lang="en-US" alt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4287" indent="0">
              <a:buNone/>
            </a:pPr>
            <a:endParaRPr lang="en-HK" altLang="en-US" dirty="0"/>
          </a:p>
          <a:p>
            <a:pPr marL="14287" indent="0">
              <a:buNone/>
            </a:pPr>
            <a:endParaRPr lang="en-HK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Python Environment</a:t>
            </a:r>
            <a:r>
              <a:rPr lang="en-US" altLang="zh-CN" dirty="0"/>
              <a:t>:</a:t>
            </a:r>
            <a:br>
              <a:rPr lang="en-US" dirty="0"/>
            </a:br>
            <a:r>
              <a:rPr lang="en-US" dirty="0"/>
              <a:t>Set up </a:t>
            </a:r>
            <a:r>
              <a:rPr lang="en-US" dirty="0" err="1"/>
              <a:t>env</a:t>
            </a:r>
            <a:r>
              <a:rPr lang="en-US" dirty="0"/>
              <a:t> for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714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Content Placeholder 2">
            <a:extLst>
              <a:ext uri="{FF2B5EF4-FFF2-40B4-BE49-F238E27FC236}">
                <a16:creationId xmlns:a16="http://schemas.microsoft.com/office/drawing/2014/main" id="{9AF6AFCB-5FEF-7B41-9097-A7985DAC3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755505" cy="4305352"/>
          </a:xfrm>
        </p:spPr>
        <p:txBody>
          <a:bodyPr>
            <a:noAutofit/>
          </a:bodyPr>
          <a:lstStyle/>
          <a:p>
            <a:pPr marL="14287" indent="0">
              <a:buNone/>
            </a:pPr>
            <a:r>
              <a:rPr lang="en-HK" altLang="en-US" dirty="0"/>
              <a:t>Choose a virtual environment:</a:t>
            </a:r>
            <a:endParaRPr lang="en-HK" altLang="en-US" b="1" dirty="0"/>
          </a:p>
          <a:p>
            <a:pPr marL="14287" indent="0">
              <a:buNone/>
            </a:pPr>
            <a:r>
              <a:rPr lang="en-HK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HK" alt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conda</a:t>
            </a:r>
            <a:r>
              <a:rPr lang="en-HK" alt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activate COMP4901</a:t>
            </a:r>
          </a:p>
          <a:p>
            <a:pPr marL="14287" indent="0">
              <a:buNone/>
            </a:pPr>
            <a:endParaRPr lang="en-HK" altLang="en-US" b="1" dirty="0"/>
          </a:p>
          <a:p>
            <a:pPr marL="14287" indent="0">
              <a:buNone/>
            </a:pPr>
            <a:r>
              <a:rPr lang="en-HK" altLang="en-US" dirty="0"/>
              <a:t>And then install necessary packages via </a:t>
            </a:r>
            <a:r>
              <a:rPr lang="en-HK" altLang="en-US" dirty="0" err="1"/>
              <a:t>conda</a:t>
            </a:r>
            <a:r>
              <a:rPr lang="en-HK" altLang="en-US" dirty="0"/>
              <a:t> or pip:</a:t>
            </a:r>
          </a:p>
          <a:p>
            <a:pPr marL="14287" indent="0">
              <a:buNone/>
            </a:pPr>
            <a:r>
              <a:rPr lang="en-HK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HK" alt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conda</a:t>
            </a:r>
            <a:r>
              <a:rPr lang="en-HK" alt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install </a:t>
            </a:r>
            <a:r>
              <a:rPr lang="en-HK" alt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numpy</a:t>
            </a:r>
            <a:endParaRPr lang="en-HK" alt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4287" indent="0">
              <a:buNone/>
            </a:pPr>
            <a:r>
              <a:rPr lang="en-HK" altLang="en-US" dirty="0"/>
              <a:t>or </a:t>
            </a:r>
          </a:p>
          <a:p>
            <a:pPr marL="14287" indent="0">
              <a:buNone/>
            </a:pPr>
            <a:r>
              <a:rPr lang="en-HK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HK" alt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pip install </a:t>
            </a:r>
            <a:r>
              <a:rPr lang="en-HK" alt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numpy</a:t>
            </a:r>
            <a:endParaRPr lang="en-US" alt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Installing Packages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B622239-336D-4443-AF51-8AC96F876F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3525" y="4211607"/>
            <a:ext cx="2880000" cy="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483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Content Placeholder 2">
            <a:extLst>
              <a:ext uri="{FF2B5EF4-FFF2-40B4-BE49-F238E27FC236}">
                <a16:creationId xmlns:a16="http://schemas.microsoft.com/office/drawing/2014/main" id="{9AF6AFCB-5FEF-7B41-9097-A7985DAC3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15601" cy="4305352"/>
          </a:xfrm>
        </p:spPr>
        <p:txBody>
          <a:bodyPr>
            <a:noAutofit/>
          </a:bodyPr>
          <a:lstStyle/>
          <a:p>
            <a:r>
              <a:rPr lang="en-HK" dirty="0"/>
              <a:t>A </a:t>
            </a:r>
            <a:r>
              <a:rPr lang="en-HK" dirty="0" err="1"/>
              <a:t>Jupyter</a:t>
            </a:r>
            <a:r>
              <a:rPr lang="en-HK" dirty="0"/>
              <a:t> notebook is neither a simple text editor nor a full-featured IDE. </a:t>
            </a:r>
            <a:r>
              <a:rPr lang="en-HK" dirty="0" err="1"/>
              <a:t>Jupyter</a:t>
            </a:r>
            <a:r>
              <a:rPr lang="en-HK" dirty="0"/>
              <a:t> notebooks provide a </a:t>
            </a:r>
            <a:r>
              <a:rPr lang="en-HK" b="1" dirty="0"/>
              <a:t>quick</a:t>
            </a:r>
            <a:r>
              <a:rPr lang="en-HK" dirty="0"/>
              <a:t> and </a:t>
            </a:r>
            <a:r>
              <a:rPr lang="en-HK" b="1" dirty="0"/>
              <a:t>streamlined</a:t>
            </a:r>
            <a:r>
              <a:rPr lang="en-HK" dirty="0"/>
              <a:t> way for problem-solvers to prototype code and quickly share code.(</a:t>
            </a:r>
            <a:r>
              <a:rPr lang="en-HK" dirty="0">
                <a:hlinkClick r:id="rId2"/>
              </a:rPr>
              <a:t>https://problemsolvingwithpython.com/02-Jupyter-Notebooks/02.02-Why-Jupyter-Notebooks/</a:t>
            </a:r>
            <a:r>
              <a:rPr lang="en-HK" dirty="0"/>
              <a:t>)</a:t>
            </a:r>
          </a:p>
          <a:p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labs/tutorials,</a:t>
            </a:r>
            <a:r>
              <a:rPr lang="zh-CN" altLang="en-US" dirty="0"/>
              <a:t> </a:t>
            </a:r>
            <a:r>
              <a:rPr lang="en-US" altLang="zh-CN" dirty="0"/>
              <a:t>we’ll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 err="1"/>
              <a:t>jupyter</a:t>
            </a:r>
            <a:r>
              <a:rPr lang="zh-CN" altLang="en-US" dirty="0"/>
              <a:t> </a:t>
            </a:r>
            <a:r>
              <a:rPr lang="en-US" altLang="zh-CN" dirty="0"/>
              <a:t>notebook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demonstrate</a:t>
            </a:r>
            <a:r>
              <a:rPr lang="zh-CN" altLang="en-US" dirty="0"/>
              <a:t> </a:t>
            </a:r>
            <a:r>
              <a:rPr lang="en-US" altLang="zh-CN" dirty="0"/>
              <a:t>some</a:t>
            </a:r>
            <a:r>
              <a:rPr lang="zh-CN" altLang="en-US" dirty="0"/>
              <a:t> </a:t>
            </a:r>
            <a:r>
              <a:rPr lang="en-US" altLang="zh-CN" dirty="0"/>
              <a:t>example</a:t>
            </a:r>
            <a:r>
              <a:rPr lang="zh-CN" altLang="en-US" dirty="0"/>
              <a:t> </a:t>
            </a:r>
            <a:r>
              <a:rPr lang="en-US" altLang="zh-CN" dirty="0"/>
              <a:t>codes.</a:t>
            </a:r>
            <a:r>
              <a:rPr lang="zh-CN" altLang="en-US" dirty="0"/>
              <a:t> </a:t>
            </a:r>
            <a:endParaRPr lang="en-HK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Installing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337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779</Words>
  <Application>Microsoft Macintosh PowerPoint</Application>
  <PresentationFormat>Widescreen</PresentationFormat>
  <Paragraphs>90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Calibri (Body)</vt:lpstr>
      <vt:lpstr>等线</vt:lpstr>
      <vt:lpstr>等线 Light</vt:lpstr>
      <vt:lpstr>Arial</vt:lpstr>
      <vt:lpstr>Calibri</vt:lpstr>
      <vt:lpstr>Calibri Light</vt:lpstr>
      <vt:lpstr>Consolas</vt:lpstr>
      <vt:lpstr>Office Theme</vt:lpstr>
      <vt:lpstr>COMP4901K/MATH4824B Machine Learning for  Natural Language Processing (Fall 2020-2021)</vt:lpstr>
      <vt:lpstr>Prerequisites</vt:lpstr>
      <vt:lpstr>Outlines</vt:lpstr>
      <vt:lpstr>Python Environment: Conda setup</vt:lpstr>
      <vt:lpstr>Python Environment: Conda setup</vt:lpstr>
      <vt:lpstr>Python Environment: Manage envs</vt:lpstr>
      <vt:lpstr>Python Environment: Set up env for the course</vt:lpstr>
      <vt:lpstr>Installing Packages</vt:lpstr>
      <vt:lpstr>Installing Jupyter Notebook</vt:lpstr>
      <vt:lpstr>Installing Jupyter Notebook</vt:lpstr>
      <vt:lpstr>Installing Jupyter Notebook</vt:lpstr>
      <vt:lpstr>Installing Jupyter Notebook</vt:lpstr>
      <vt:lpstr>Installing Jupyter Notebook</vt:lpstr>
      <vt:lpstr>Thank You</vt:lpstr>
      <vt:lpstr>Other notes</vt:lpstr>
      <vt:lpstr>Other notes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COMP4901K/MATH4824B Machine Learning for  Natural Language Processing (Fall 2020-2021)</dc:title>
  <dc:creator>FANG Tianqing</dc:creator>
  <cp:lastModifiedBy>FANG Tianqing</cp:lastModifiedBy>
  <cp:revision>8</cp:revision>
  <dcterms:created xsi:type="dcterms:W3CDTF">2020-09-14T02:14:40Z</dcterms:created>
  <dcterms:modified xsi:type="dcterms:W3CDTF">2020-09-14T04:26:24Z</dcterms:modified>
</cp:coreProperties>
</file>

<file path=docProps/thumbnail.jpeg>
</file>